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  <p:sldId id="268" r:id="rId9"/>
    <p:sldId id="276" r:id="rId10"/>
    <p:sldId id="270" r:id="rId11"/>
    <p:sldId id="271" r:id="rId12"/>
    <p:sldId id="272" r:id="rId13"/>
    <p:sldId id="274" r:id="rId14"/>
    <p:sldId id="275" r:id="rId15"/>
    <p:sldId id="273" r:id="rId16"/>
    <p:sldId id="2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11E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90" d="100"/>
          <a:sy n="90" d="100"/>
        </p:scale>
        <p:origin x="87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B4A391-DD68-4C18-AC7E-238A912AF24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692D15-4CA4-4F07-B2BF-4957F8F6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053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C727C-6271-4642-F422-41447A7D4D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C38C2-DA78-D56B-90D5-67BE022E0F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80AFC-1DA3-2542-0A3C-BC74CDE6A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D7A4D-A4D4-41A7-912D-0006D1D6ADFF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5F5D9-657E-0696-97CF-570F4F186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9A43D-90F8-B92B-E806-05981204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09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1B8DF-BB7B-C52D-A3F8-54704FB20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906083-ABF7-E383-42A9-D31F4E77ED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8B43C-913A-3A35-558F-A0A1FF44D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BE441-AE8E-4438-9867-9AC491C974EA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334A7-D9A7-49B0-4380-FC1AFA0FA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5B9E3-1FEB-CD1C-3DA1-4A8BA4466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18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90CB22-EF5B-C9EC-8C66-1F17B9EF0A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366FBE-456A-BF84-FB28-121FE73BD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BFDF9-CD02-F434-335D-7669BB885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BDE0F-B968-4C1B-AE40-C894035B1EC7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ABDFE-6F68-CBCA-1C29-CEA8C909F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D1E51-A040-FBFD-3D17-23544E53E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636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8219F-9F20-FF7B-AD59-99DCACD16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65BEF-FBE1-C793-C4A1-46083AC6A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C2020-EE52-E8E0-6CF1-E0C239320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70B42-8A34-4F84-83B2-AACA6BEE1E93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F1C9E9-B450-CF9F-E069-C99BE725A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D5408-24AA-4025-A64B-6BFD85DC3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670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87269-6F40-56B9-8929-D34ECE339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DE27E6-28E2-34B6-7520-D4A4B8ED6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D865C-A320-CE2F-1EF9-08C61AF9C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04A7D-BDE8-4A0C-A2A6-6386CBB40ED6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BB047-3CC2-EE5D-966D-799A27981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7A9B3-526F-2B34-075A-44423905D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95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D4042-BD6D-7FDF-D0DD-9A1DB7BA7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1802D-AD5A-1207-126F-26B83E700A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7E60C2-803E-AB7A-80F3-FCE66D4FF2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9A7CA-258B-E339-2E14-DAEE7F045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E18B6-8D72-41A9-A77D-A2FEDEBBD6EE}" type="datetime1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2E80A3-53D4-790A-94B2-44668C9AE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E32B6A-55D6-8A85-C884-38B61FF0B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38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6C3B-0073-D024-B526-F6A1837E1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4E014-F8BF-1760-5B2D-E81EA186E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10AC0-0A98-D3C5-4B20-3E7D2C0D26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930792-496E-EA81-4C62-D5D53DBAB1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8013AE-0173-62CD-2EC7-3E34C7E7CE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3B6D20-7141-0D79-6F39-472303349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17658-BF10-40FB-9D9D-2786824ED71E}" type="datetime1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B60BEA-629D-D7E2-40CA-36354FD6B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52AA65-A7F5-7D8F-D0AB-39804577F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3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83ED-FB29-E97D-5882-808AEFA3A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9D7A71-CF8E-068D-02C2-8700EC40F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30E1D-6C19-4847-9398-CE1CC06288C9}" type="datetime1">
              <a:rPr lang="en-US" smtClean="0"/>
              <a:t>5/21/2024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8D71A5-F9A9-BBB5-BF84-4D8B11984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2F2675-3ECF-62F7-A10C-8506745B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094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FBBDD5-11C8-064E-98F9-01C62238A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8ABEB-FD81-4878-9DB1-ECA1C8940812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20E790-FD84-623C-E254-1F7485266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3CF5A-18DF-652E-075F-5A22C6B85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378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0872E-0D4D-7B3B-CA80-2C8D663F8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9260A-5AE7-0992-406D-E3EF1A0B8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3E6B32-4D49-779D-461A-E0E12981F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9EC8A-5A31-559D-D912-7DB20B0CF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74DA7-E34D-433B-9DD2-DA1D00916863}" type="datetime1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23C102-1D06-E8D0-7088-9453E8CFB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42C941-DE8D-A6B2-D741-A914F8780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04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4EE3-E157-294C-2515-C6B2EFB7A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82C593-6EBB-B6DD-1B18-EA24BA33F1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332461-4625-BF9F-D9A5-C9FD0DF6D1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BD477-829B-8EF4-E212-7F43BB1D5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CBA85-2DD5-44EA-9660-508D68468A93}" type="datetime1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E8C72E-E411-CE11-2E11-306AD8E1A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026289-34E7-D148-D187-651A5300A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53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206744-DB47-FD7C-6BEA-12CC314F4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A67E7-C738-582F-499A-F20918C30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75788-9A36-3AC2-E4B5-1EDFEF5A08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61C4E-1AEA-48F2-AD4C-4B49AB5CBE01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D8FE8-C5F4-61FE-7F11-D773712D97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526D1-281D-D8EF-7550-1CD9CFEF85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AC840-1817-4E7C-903D-8B5913E61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57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808DD52-84CE-CAF3-177E-C0847BE210F3}"/>
              </a:ext>
            </a:extLst>
          </p:cNvPr>
          <p:cNvSpPr txBox="1"/>
          <p:nvPr/>
        </p:nvSpPr>
        <p:spPr>
          <a:xfrm>
            <a:off x="58479" y="760227"/>
            <a:ext cx="11961628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/>
            <a:endParaRPr lang="en-US" sz="2800" b="1" dirty="0">
              <a:solidFill>
                <a:srgbClr val="00B050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 algn="ctr"/>
            <a:endParaRPr lang="en-US" sz="2800" b="1" dirty="0">
              <a:solidFill>
                <a:srgbClr val="00B050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 algn="ctr"/>
            <a:endParaRPr lang="en-US" sz="2800" b="1" dirty="0">
              <a:solidFill>
                <a:srgbClr val="00B050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 algn="ctr"/>
            <a:endParaRPr lang="en-US" sz="2800" b="1" dirty="0">
              <a:solidFill>
                <a:srgbClr val="00B050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 algn="ctr"/>
            <a:r>
              <a:rPr lang="en-US" sz="2800" b="1" dirty="0">
                <a:solidFill>
                  <a:srgbClr val="00B05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PROJECT TITLE :</a:t>
            </a:r>
          </a:p>
          <a:p>
            <a:pPr marL="0" indent="0" algn="ctr"/>
            <a:r>
              <a:rPr lang="en-US" sz="3200" b="1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REAL-TIME SIGN LANGUAGE RECOGNITION USING FINGER-MOUNTED SENSORS AND ML</a:t>
            </a:r>
          </a:p>
          <a:p>
            <a:pPr marL="0" indent="0" algn="ctr"/>
            <a:endParaRPr lang="en-US" sz="2800" b="1"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 algn="ctr"/>
            <a:endParaRPr lang="en-US" sz="2800" b="1" dirty="0">
              <a:solidFill>
                <a:schemeClr val="tx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 algn="ctr"/>
            <a:endParaRPr lang="en-US" sz="3200" b="1" i="1" dirty="0">
              <a:solidFill>
                <a:schemeClr val="tx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/>
            <a:r>
              <a:rPr lang="en-US" sz="2000" b="1" i="1" dirty="0">
                <a:solidFill>
                  <a:srgbClr val="00B05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Supervisor: </a:t>
            </a:r>
            <a:r>
              <a:rPr lang="en-US" sz="2000" b="1" i="1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Dr. </a:t>
            </a:r>
            <a:r>
              <a:rPr lang="en-US" sz="2000" b="1" i="1" dirty="0" err="1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Valarmathi</a:t>
            </a:r>
            <a:r>
              <a:rPr lang="en-US" sz="2000" b="1" i="1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. R</a:t>
            </a:r>
          </a:p>
          <a:p>
            <a:pPr marL="0" indent="0"/>
            <a:r>
              <a:rPr lang="en-US" sz="2000" b="1" i="1" dirty="0">
                <a:solidFill>
                  <a:srgbClr val="00B05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Co-supervisor: </a:t>
            </a:r>
            <a:r>
              <a:rPr lang="en-US" sz="2000" b="1" i="1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Dr. </a:t>
            </a:r>
            <a:r>
              <a:rPr lang="en-US" sz="2000" b="1" i="1" dirty="0" err="1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Ghousiya</a:t>
            </a:r>
            <a:r>
              <a:rPr lang="en-US" sz="2000" b="1" i="1" dirty="0">
                <a:solidFill>
                  <a:schemeClr val="tx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Begum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AFD1BE-7F15-EFAD-6192-44B8C8782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62AFA-60FB-421A-AB69-99982EC5CA82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13C483-346A-D938-C537-8D289E7F7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12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2D2129-6D39-956E-BBF7-E761D33EF3F5}"/>
              </a:ext>
            </a:extLst>
          </p:cNvPr>
          <p:cNvSpPr txBox="1"/>
          <p:nvPr/>
        </p:nvSpPr>
        <p:spPr>
          <a:xfrm>
            <a:off x="223284" y="258178"/>
            <a:ext cx="41520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Machine learning – Part: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558A03-2110-B0AB-2C71-BA9DECA8A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F0E5E-D425-40AA-90FA-3D14B31B86B8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87B76A-31ED-279C-A7F2-89D336205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F0F34C5-3C97-DB4D-D6F6-C7CBAB2059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112225"/>
              </p:ext>
            </p:extLst>
          </p:nvPr>
        </p:nvGraphicFramePr>
        <p:xfrm>
          <a:off x="1642730" y="1403499"/>
          <a:ext cx="8638954" cy="4178594"/>
        </p:xfrm>
        <a:graphic>
          <a:graphicData uri="http://schemas.openxmlformats.org/drawingml/2006/table">
            <a:tbl>
              <a:tblPr firstRow="1" firstCol="1" bandRow="1">
                <a:tableStyleId>{D7AC3CCA-C797-4891-BE02-D94E43425B78}</a:tableStyleId>
              </a:tblPr>
              <a:tblGrid>
                <a:gridCol w="2926179">
                  <a:extLst>
                    <a:ext uri="{9D8B030D-6E8A-4147-A177-3AD203B41FA5}">
                      <a16:colId xmlns:a16="http://schemas.microsoft.com/office/drawing/2014/main" val="111166331"/>
                    </a:ext>
                  </a:extLst>
                </a:gridCol>
                <a:gridCol w="2953250">
                  <a:extLst>
                    <a:ext uri="{9D8B030D-6E8A-4147-A177-3AD203B41FA5}">
                      <a16:colId xmlns:a16="http://schemas.microsoft.com/office/drawing/2014/main" val="1167036644"/>
                    </a:ext>
                  </a:extLst>
                </a:gridCol>
                <a:gridCol w="2759525">
                  <a:extLst>
                    <a:ext uri="{9D8B030D-6E8A-4147-A177-3AD203B41FA5}">
                      <a16:colId xmlns:a16="http://schemas.microsoft.com/office/drawing/2014/main" val="3778456061"/>
                    </a:ext>
                  </a:extLst>
                </a:gridCol>
              </a:tblGrid>
              <a:tr h="75042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Model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Training Accuracy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Testing Accuracy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4168782"/>
                  </a:ext>
                </a:extLst>
              </a:tr>
              <a:tr h="67843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Random Forest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99.72%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99.53%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51708700"/>
                  </a:ext>
                </a:extLst>
              </a:tr>
              <a:tr h="67843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SVM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99.55%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99.36%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6983031"/>
                  </a:ext>
                </a:extLst>
              </a:tr>
              <a:tr h="67843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KNN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99.42%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99.29%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65252481"/>
                  </a:ext>
                </a:extLst>
              </a:tr>
              <a:tr h="67843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Decision Tree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99.32%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99.29%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25800441"/>
                  </a:ext>
                </a:extLst>
              </a:tr>
              <a:tr h="71443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Logistic Regression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>
                          <a:effectLst/>
                        </a:rPr>
                        <a:t>99.59%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10"/>
                        </a:spcBef>
                        <a:spcAft>
                          <a:spcPts val="0"/>
                        </a:spcAft>
                        <a:tabLst>
                          <a:tab pos="711835" algn="l"/>
                        </a:tabLst>
                      </a:pPr>
                      <a:r>
                        <a:rPr lang="en-US" sz="2400" dirty="0">
                          <a:effectLst/>
                        </a:rPr>
                        <a:t>99.50%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748199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865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2D2129-6D39-956E-BBF7-E761D33EF3F5}"/>
              </a:ext>
            </a:extLst>
          </p:cNvPr>
          <p:cNvSpPr txBox="1"/>
          <p:nvPr/>
        </p:nvSpPr>
        <p:spPr>
          <a:xfrm>
            <a:off x="223284" y="258178"/>
            <a:ext cx="41520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Machine learning – Part: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8E67EC-8DB0-812F-C921-0D92EE82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549" y="1518030"/>
            <a:ext cx="6908902" cy="4318064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D235E8-1F35-E44F-117F-4A6B461E0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8BA83-8431-4D9C-BCD6-6FE19A6928C4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98C6BC-1DD5-C3FC-E460-1173DFF53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731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2D2129-6D39-956E-BBF7-E761D33EF3F5}"/>
              </a:ext>
            </a:extLst>
          </p:cNvPr>
          <p:cNvSpPr txBox="1"/>
          <p:nvPr/>
        </p:nvSpPr>
        <p:spPr>
          <a:xfrm>
            <a:off x="223284" y="258178"/>
            <a:ext cx="41520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Machine learning – Part: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8389563-B93A-A184-B48D-2F4DD4AFF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0642425"/>
              </p:ext>
            </p:extLst>
          </p:nvPr>
        </p:nvGraphicFramePr>
        <p:xfrm>
          <a:off x="164805" y="850605"/>
          <a:ext cx="11674548" cy="5108948"/>
        </p:xfrm>
        <a:graphic>
          <a:graphicData uri="http://schemas.openxmlformats.org/drawingml/2006/table">
            <a:tbl>
              <a:tblPr/>
              <a:tblGrid>
                <a:gridCol w="508234">
                  <a:extLst>
                    <a:ext uri="{9D8B030D-6E8A-4147-A177-3AD203B41FA5}">
                      <a16:colId xmlns:a16="http://schemas.microsoft.com/office/drawing/2014/main" val="1145101152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627777172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1074082976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2869517678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1736010714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764834459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3369101645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2642531042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490159934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1253265938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454344787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2591930037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3847100439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2307769076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2900423420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2370630829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4260739949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4217175611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3323648027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2019109924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1605001472"/>
                    </a:ext>
                  </a:extLst>
                </a:gridCol>
                <a:gridCol w="508234">
                  <a:extLst>
                    <a:ext uri="{9D8B030D-6E8A-4147-A177-3AD203B41FA5}">
                      <a16:colId xmlns:a16="http://schemas.microsoft.com/office/drawing/2014/main" val="3493821538"/>
                    </a:ext>
                  </a:extLst>
                </a:gridCol>
                <a:gridCol w="493400">
                  <a:extLst>
                    <a:ext uri="{9D8B030D-6E8A-4147-A177-3AD203B41FA5}">
                      <a16:colId xmlns:a16="http://schemas.microsoft.com/office/drawing/2014/main" val="1942101501"/>
                    </a:ext>
                  </a:extLst>
                </a:gridCol>
              </a:tblGrid>
              <a:tr h="39299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finger 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finger 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finger 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finger 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finger 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pitch1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roll1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yaw1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pitch2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roll2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yaw2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a1x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a1y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a1z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g1x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g1y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g1z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a2x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a2y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a2z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g2x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g2y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g2z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440640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31.32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92.08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-75.73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74.46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7164988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30.51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92.66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-76.96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67.94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9.41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143336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31.53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96.42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-74.73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63.48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6.95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9850081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7.25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32.44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98.57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-72.78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62.54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0512618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33.37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100.21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-72.29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63.99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5636939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33.42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98.59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-71.63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66.63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6168849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33.53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98.26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-74.08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67.12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3294599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32.38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94.65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-75.11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8590808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32.55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95.56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-74.78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65.44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8.09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077890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31.92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95.12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-75.51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63.99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8.07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9.84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8260530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32.13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95.14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-75.19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64.73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6.44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9.82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2383126"/>
                  </a:ext>
                </a:extLst>
              </a:tr>
              <a:tr h="39299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32.75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95.52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-75.11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66.66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9.96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1.05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</a:t>
                      </a:r>
                    </a:p>
                  </a:txBody>
                  <a:tcPr marL="3362" marR="3362" marT="33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3106548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9A9F29-A8BE-CB08-5E3B-732E54A01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C19FF-D90D-42D4-A3A7-23F2CD99C963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0B345F-39FA-407B-1338-EE2BD7F09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5445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2D2129-6D39-956E-BBF7-E761D33EF3F5}"/>
              </a:ext>
            </a:extLst>
          </p:cNvPr>
          <p:cNvSpPr txBox="1"/>
          <p:nvPr/>
        </p:nvSpPr>
        <p:spPr>
          <a:xfrm>
            <a:off x="223284" y="258178"/>
            <a:ext cx="41520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Machine learning – Part: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24EF36-9D52-7FCF-8E47-F5E1FC7E7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1455B-D7CA-41FE-89CD-EC499A399E59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17DC1E-05D5-66B1-AF61-E744ECD2F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4215310-36B5-634E-6EC8-93F454218742}"/>
              </a:ext>
            </a:extLst>
          </p:cNvPr>
          <p:cNvSpPr/>
          <p:nvPr/>
        </p:nvSpPr>
        <p:spPr>
          <a:xfrm>
            <a:off x="333153" y="150450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Total Dataset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Approximately 1000 samples were collected for gestures from A to Z and the relaxed position.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6DB4C11-E9BC-2B90-452E-BB9C17F60575}"/>
              </a:ext>
            </a:extLst>
          </p:cNvPr>
          <p:cNvSpPr/>
          <p:nvPr/>
        </p:nvSpPr>
        <p:spPr>
          <a:xfrm>
            <a:off x="4263654" y="150450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Data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Gathered from five different individuals.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Each person contributed approximately 200 samples.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911C83F-6A24-AC85-8A53-D34424D5A2DF}"/>
              </a:ext>
            </a:extLst>
          </p:cNvPr>
          <p:cNvSpPr/>
          <p:nvPr/>
        </p:nvSpPr>
        <p:spPr>
          <a:xfrm>
            <a:off x="8194157" y="150450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Diverse Representation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Encompasses a wide range of gestures, including representations of each letter from A to Z and a relaxation position.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CD06F41-F2C8-F1A3-ECD8-82160BCDA543}"/>
              </a:ext>
            </a:extLst>
          </p:cNvPr>
          <p:cNvSpPr/>
          <p:nvPr/>
        </p:nvSpPr>
        <p:spPr>
          <a:xfrm>
            <a:off x="333152" y="3613299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Individual Contributions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Each person's contribution ensures diversity and variability in gesture representation.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Enhances the model's robustness and generalization capabilities.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C4E681D-3E01-32FF-7736-F5A5CBCE30AB}"/>
              </a:ext>
            </a:extLst>
          </p:cNvPr>
          <p:cNvSpPr/>
          <p:nvPr/>
        </p:nvSpPr>
        <p:spPr>
          <a:xfrm>
            <a:off x="4263654" y="3613299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Data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Rigorous data collection procedures followed to ensure high-quality samples.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Minimized noise and inconsistencies in the dataset.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429436F-0376-39CC-27DA-392F20C910D1}"/>
              </a:ext>
            </a:extLst>
          </p:cNvPr>
          <p:cNvSpPr/>
          <p:nvPr/>
        </p:nvSpPr>
        <p:spPr>
          <a:xfrm>
            <a:off x="8194157" y="3613299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Purpose</a:t>
            </a:r>
          </a:p>
          <a:p>
            <a:r>
              <a:rPr lang="en-US" dirty="0">
                <a:solidFill>
                  <a:schemeClr val="tx1"/>
                </a:solidFill>
              </a:rPr>
              <a:t>Serves as the foundation for training and evaluating machine learning models for gesture recognition using the Smart Glove.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62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2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6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3FF205-8D46-773C-4853-1594837FF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F2938-DC54-4EAD-A1D9-8D28F531F7D2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6537E3-7816-829B-A93F-2A84A52B1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14</a:t>
            </a:fld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9A55F68-79A6-A770-3859-E4B584EC6E50}"/>
              </a:ext>
            </a:extLst>
          </p:cNvPr>
          <p:cNvSpPr/>
          <p:nvPr/>
        </p:nvSpPr>
        <p:spPr>
          <a:xfrm>
            <a:off x="4328479" y="295319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Gesture Samples</a:t>
            </a:r>
          </a:p>
          <a:p>
            <a:r>
              <a:rPr lang="en-US" dirty="0">
                <a:solidFill>
                  <a:schemeClr val="tx1"/>
                </a:solidFill>
              </a:rPr>
              <a:t>Organized into categories based on gestures (A to Z and relax position).</a:t>
            </a:r>
          </a:p>
          <a:p>
            <a:r>
              <a:rPr lang="en-US" dirty="0">
                <a:solidFill>
                  <a:schemeClr val="tx1"/>
                </a:solidFill>
              </a:rPr>
              <a:t>Each gesture represented by a subset of samples.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32CD168-8273-48A9-C919-32C305955339}"/>
              </a:ext>
            </a:extLst>
          </p:cNvPr>
          <p:cNvSpPr/>
          <p:nvPr/>
        </p:nvSpPr>
        <p:spPr>
          <a:xfrm>
            <a:off x="8149855" y="295319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Individual Contributions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Samples identifiable by contributor, allowing analysis of individual variability.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Enables understanding of its impact on gesture recognition performance.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9DDBAB8-DE10-4F75-02B0-E82775FF398B}"/>
              </a:ext>
            </a:extLst>
          </p:cNvPr>
          <p:cNvSpPr/>
          <p:nvPr/>
        </p:nvSpPr>
        <p:spPr>
          <a:xfrm>
            <a:off x="4328478" y="2366896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Balanced Distribution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Efforts made to maintain a balanced distribution across gestures and individuals.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Aims to avoid biases and ensure representative training data.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F2540AA-58A0-17EA-9942-039D3FD862CD}"/>
              </a:ext>
            </a:extLst>
          </p:cNvPr>
          <p:cNvSpPr/>
          <p:nvPr/>
        </p:nvSpPr>
        <p:spPr>
          <a:xfrm>
            <a:off x="8149855" y="2366896"/>
            <a:ext cx="3664689" cy="3996069"/>
          </a:xfrm>
          <a:prstGeom prst="roundRect">
            <a:avLst>
              <a:gd name="adj" fmla="val 854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Dataset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Feature Representation: Each sample is represented by features capturing hand movement and orientation.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Labeling: Ground truth labels are provided for each sample, indicating the corresponding gesture or position.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Data Format: Stored in structured formats like CSV files, facilitating easy loading and processing for machine learning experiments.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CB8BCF1-15D1-4E2A-969C-78CE01450DA2}"/>
              </a:ext>
            </a:extLst>
          </p:cNvPr>
          <p:cNvSpPr/>
          <p:nvPr/>
        </p:nvSpPr>
        <p:spPr>
          <a:xfrm>
            <a:off x="4328477" y="4438473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Data Collection Methodology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Data Collection Setup: Conducted in controlled environments using the Smart Glove prototype.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Quality Control: Procedures included measures to identify and discard noisy or erroneous samples.</a:t>
            </a:r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1548C4-4459-C421-E3AC-EE0075246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39667"/>
            <a:ext cx="4232988" cy="473354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03DFC2-49F4-CD96-F3A7-556E213D73C0}"/>
              </a:ext>
            </a:extLst>
          </p:cNvPr>
          <p:cNvSpPr txBox="1"/>
          <p:nvPr/>
        </p:nvSpPr>
        <p:spPr>
          <a:xfrm>
            <a:off x="40487" y="295319"/>
            <a:ext cx="41520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Machine learning – Part:</a:t>
            </a:r>
          </a:p>
        </p:txBody>
      </p:sp>
    </p:spTree>
    <p:extLst>
      <p:ext uri="{BB962C8B-B14F-4D97-AF65-F5344CB8AC3E}">
        <p14:creationId xmlns:p14="http://schemas.microsoft.com/office/powerpoint/2010/main" val="3042828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2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2D2129-6D39-956E-BBF7-E761D33EF3F5}"/>
              </a:ext>
            </a:extLst>
          </p:cNvPr>
          <p:cNvSpPr txBox="1"/>
          <p:nvPr/>
        </p:nvSpPr>
        <p:spPr>
          <a:xfrm>
            <a:off x="223284" y="258178"/>
            <a:ext cx="41520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Machine learning – Part: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878680-779E-E7CA-9B03-06BB06171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1189-6C35-42D8-94C2-1D9AE7A78DD4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F8079E-6A21-EDD4-8913-328E9BD67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D97ECE-68AB-BA89-A10A-03C8F4A87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986" y="1953996"/>
            <a:ext cx="4494028" cy="3370521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E243423-6F5D-5B2D-78F5-D88E93E7D772}"/>
              </a:ext>
            </a:extLst>
          </p:cNvPr>
          <p:cNvSpPr/>
          <p:nvPr/>
        </p:nvSpPr>
        <p:spPr>
          <a:xfrm>
            <a:off x="136449" y="1202010"/>
            <a:ext cx="3561908" cy="1799295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Predicted Value Display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Predicted values from the gesture recognition system are conveniently displayed.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Users can monitor and track predicted outcomes in real time.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F5D63B4-F2E6-B2F7-01BA-397E045B62BE}"/>
              </a:ext>
            </a:extLst>
          </p:cNvPr>
          <p:cNvSpPr/>
          <p:nvPr/>
        </p:nvSpPr>
        <p:spPr>
          <a:xfrm>
            <a:off x="136450" y="3984816"/>
            <a:ext cx="3561907" cy="1799295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ESP32 Web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Utilizes the ESP32's capabilities and web server functionality.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Offers a user-friendly interface accessible within the same network.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0F06FFD-A756-0B83-5547-A01A41506C83}"/>
              </a:ext>
            </a:extLst>
          </p:cNvPr>
          <p:cNvSpPr/>
          <p:nvPr/>
        </p:nvSpPr>
        <p:spPr>
          <a:xfrm>
            <a:off x="8493643" y="1202009"/>
            <a:ext cx="3561908" cy="1799295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Seamless User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Provides users with a seamless experience for viewing gesture recognition results.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Accessible via a designated web address on any device connected to the local network.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2281BF1-C0B5-2873-613D-EECFCC503F51}"/>
              </a:ext>
            </a:extLst>
          </p:cNvPr>
          <p:cNvSpPr/>
          <p:nvPr/>
        </p:nvSpPr>
        <p:spPr>
          <a:xfrm>
            <a:off x="8493643" y="3984816"/>
            <a:ext cx="3561908" cy="1799295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Easy Monitoring and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Facilitates easy monitoring and analysis of predicted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Empowers users to stay informed and engaged with the gesture recognition process effortlessly.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4052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878680-779E-E7CA-9B03-06BB06171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1189-6C35-42D8-94C2-1D9AE7A78DD4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F8079E-6A21-EDD4-8913-328E9BD67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16</a:t>
            </a:fld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32EFE9E-F8A5-2669-BDF3-063021A1CEA0}"/>
              </a:ext>
            </a:extLst>
          </p:cNvPr>
          <p:cNvSpPr/>
          <p:nvPr/>
        </p:nvSpPr>
        <p:spPr>
          <a:xfrm>
            <a:off x="723014" y="1259958"/>
            <a:ext cx="10467753" cy="461453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General Hand Gesture Recognition: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1. Li, et al. (2020): A Survey of Hand Gesture Recognition Techniques and Systems (IEEE Access)</a:t>
            </a:r>
          </a:p>
          <a:p>
            <a:r>
              <a:rPr lang="en-US" dirty="0">
                <a:solidFill>
                  <a:schemeClr val="tx1"/>
                </a:solidFill>
              </a:rPr>
              <a:t> 2. Jaiswal, et al. (2019): Hand Gesture Recognition: A Literature Review (Journal of Computing and Security)</a:t>
            </a:r>
          </a:p>
          <a:p>
            <a:r>
              <a:rPr lang="en-US" dirty="0">
                <a:solidFill>
                  <a:schemeClr val="tx1"/>
                </a:solidFill>
              </a:rPr>
              <a:t> 3. Han, et al. (2019): Survey on Recognition Methods for Hand Gestures Using Cameras (Journal of Visual Communication and Image Representation)</a:t>
            </a:r>
          </a:p>
          <a:p>
            <a:r>
              <a:rPr lang="en-US" dirty="0">
                <a:solidFill>
                  <a:schemeClr val="tx1"/>
                </a:solidFill>
              </a:rPr>
              <a:t> 4. Wang, et al. (2021): Comparison of Hand Gesture Recognition Methods Based on Machine Learning Algorithms (Journal of Information Hiding and Multimedia Signal Processing) </a:t>
            </a:r>
          </a:p>
          <a:p>
            <a:r>
              <a:rPr lang="en-US" dirty="0">
                <a:solidFill>
                  <a:schemeClr val="tx1"/>
                </a:solidFill>
              </a:rPr>
              <a:t>5. Shah, et al. (2021): Review of Hand Gesture Recognition: Hardware and Machine Learning Perspective (International Journal of Advanced Research in Electronics and Communication Engineering) </a:t>
            </a:r>
          </a:p>
          <a:p>
            <a:r>
              <a:rPr lang="en-US" dirty="0">
                <a:solidFill>
                  <a:schemeClr val="tx1"/>
                </a:solidFill>
              </a:rPr>
              <a:t>6. Islam, et al. (2021): Vision-based Hand Gesture Recognition Techniques: A Review (Journal of Visual Communication and Image Representation)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9BE28F-E2B3-EA88-7618-E349B3A08661}"/>
              </a:ext>
            </a:extLst>
          </p:cNvPr>
          <p:cNvSpPr txBox="1"/>
          <p:nvPr/>
        </p:nvSpPr>
        <p:spPr>
          <a:xfrm>
            <a:off x="223284" y="258178"/>
            <a:ext cx="41520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REFERENCES:</a:t>
            </a:r>
          </a:p>
        </p:txBody>
      </p:sp>
    </p:spTree>
    <p:extLst>
      <p:ext uri="{BB962C8B-B14F-4D97-AF65-F5344CB8AC3E}">
        <p14:creationId xmlns:p14="http://schemas.microsoft.com/office/powerpoint/2010/main" val="865025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7C11DE2-9B0F-CE91-9413-EC19EB4AA557}"/>
              </a:ext>
            </a:extLst>
          </p:cNvPr>
          <p:cNvSpPr txBox="1"/>
          <p:nvPr/>
        </p:nvSpPr>
        <p:spPr>
          <a:xfrm>
            <a:off x="333153" y="602274"/>
            <a:ext cx="115256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/>
            <a:r>
              <a:rPr lang="en-US" sz="2000" b="1" dirty="0">
                <a:solidFill>
                  <a:srgbClr val="00B05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INTRODUCTION TO THE PROJECT:   SMART GESTURE RECOGNITION SYSTEM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B36727-DCBB-FC4F-C9A2-939309189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600E-E900-44C9-9277-C3CD0209D791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DFABA5-63F9-44F9-52AA-B05B749A6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2</a:t>
            </a:fld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48254EE-3B77-7791-559C-469EF0EAD534}"/>
              </a:ext>
            </a:extLst>
          </p:cNvPr>
          <p:cNvSpPr/>
          <p:nvPr/>
        </p:nvSpPr>
        <p:spPr>
          <a:xfrm>
            <a:off x="333153" y="150450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Introduction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Technology as an integral part of modern life.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Significant strides in human-computer interaction.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0C2E602-65B9-8F27-15F2-0C276F3F919A}"/>
              </a:ext>
            </a:extLst>
          </p:cNvPr>
          <p:cNvSpPr/>
          <p:nvPr/>
        </p:nvSpPr>
        <p:spPr>
          <a:xfrm>
            <a:off x="4263654" y="150450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Project 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Development of a Smart Gesture Recognition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Facilitates user interaction with electronic devices through hand gestures.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A3299BC-D52A-FA8D-5429-38BE136C7216}"/>
              </a:ext>
            </a:extLst>
          </p:cNvPr>
          <p:cNvSpPr/>
          <p:nvPr/>
        </p:nvSpPr>
        <p:spPr>
          <a:xfrm>
            <a:off x="8194157" y="150450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Primary Objective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Create a user-friendly and efficient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Enable seamless control of electronic devices using hand gestures.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32D6084-82E5-6A11-269C-CD4DAE07880E}"/>
              </a:ext>
            </a:extLst>
          </p:cNvPr>
          <p:cNvSpPr/>
          <p:nvPr/>
        </p:nvSpPr>
        <p:spPr>
          <a:xfrm>
            <a:off x="333152" y="3613299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Technological Approach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Leverage the power of sensors and machine learning algorithms.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Interpret predefined gestures.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Convert gestures into actionable commands.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15F0317-14AA-19A2-C22C-0038D5CEEFE6}"/>
              </a:ext>
            </a:extLst>
          </p:cNvPr>
          <p:cNvSpPr/>
          <p:nvPr/>
        </p:nvSpPr>
        <p:spPr>
          <a:xfrm>
            <a:off x="4263654" y="3613299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Eliminate the need for physical input devices such as keyboards or remote controls.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Enhance user convenience and accessibility.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CC2B345-57B3-1593-D300-C8AE839DABBC}"/>
              </a:ext>
            </a:extLst>
          </p:cNvPr>
          <p:cNvSpPr/>
          <p:nvPr/>
        </p:nvSpPr>
        <p:spPr>
          <a:xfrm>
            <a:off x="8194157" y="3613299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Application Scope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Applicable in various domains like smart homes, healthcare, and assistive technology.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Potential to improve the quality of life for individuals with disabilities.</a:t>
            </a:r>
          </a:p>
        </p:txBody>
      </p:sp>
    </p:spTree>
    <p:extLst>
      <p:ext uri="{BB962C8B-B14F-4D97-AF65-F5344CB8AC3E}">
        <p14:creationId xmlns:p14="http://schemas.microsoft.com/office/powerpoint/2010/main" val="3086276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2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6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7C11DE2-9B0F-CE91-9413-EC19EB4AA557}"/>
              </a:ext>
            </a:extLst>
          </p:cNvPr>
          <p:cNvSpPr txBox="1"/>
          <p:nvPr/>
        </p:nvSpPr>
        <p:spPr>
          <a:xfrm>
            <a:off x="0" y="667661"/>
            <a:ext cx="11818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/>
            <a:r>
              <a:rPr lang="en-US" sz="2000" b="1" dirty="0">
                <a:solidFill>
                  <a:srgbClr val="00B050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  OBJECTIVE TO THE PROJECT:  DEVELOP A SMART GESTURE RECOGNITION SYSTEM</a:t>
            </a:r>
          </a:p>
          <a:p>
            <a:pPr marL="0" indent="0" algn="ctr"/>
            <a:endParaRPr lang="en-US" sz="2000" b="1" dirty="0">
              <a:solidFill>
                <a:srgbClr val="00B050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31DCF4-2959-F738-55CC-0ADBAB2CE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DCD43-EBC8-4B27-92ED-8FE245925763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CC51F9-2120-A0D9-4CD2-9D16B8F6E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3</a:t>
            </a:fld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B0F5941-C57A-247A-C521-CF7265001A28}"/>
              </a:ext>
            </a:extLst>
          </p:cNvPr>
          <p:cNvSpPr/>
          <p:nvPr/>
        </p:nvSpPr>
        <p:spPr>
          <a:xfrm>
            <a:off x="333153" y="150450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Accurate Gesture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Develop algorithms to accurately recognize and interpret hand gestures.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AE8FBFB-DE9C-E8B6-CDC1-4772FB7B6863}"/>
              </a:ext>
            </a:extLst>
          </p:cNvPr>
          <p:cNvSpPr/>
          <p:nvPr/>
        </p:nvSpPr>
        <p:spPr>
          <a:xfrm>
            <a:off x="4263654" y="150450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Sensor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Integrate advanced sensors (such as accelerometers, gyroscopes, and cameras) to capture precise data about hand movements.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0D12ACC-275B-5392-703E-C1352521E815}"/>
              </a:ext>
            </a:extLst>
          </p:cNvPr>
          <p:cNvSpPr/>
          <p:nvPr/>
        </p:nvSpPr>
        <p:spPr>
          <a:xfrm>
            <a:off x="8194157" y="150450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Machine Learning Model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Train machine learning models using labeled gesture data to classify and interpret gestures effectively.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BF01491-5CCB-18AB-49AC-38A4C26E75C6}"/>
              </a:ext>
            </a:extLst>
          </p:cNvPr>
          <p:cNvSpPr/>
          <p:nvPr/>
        </p:nvSpPr>
        <p:spPr>
          <a:xfrm>
            <a:off x="333152" y="3613299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Wireless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Implement wireless communication protocols (such as Bluetooth or Wi-Fi) to enable seamless device control.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533B8A5-E619-7B47-763D-F63393A1AA55}"/>
              </a:ext>
            </a:extLst>
          </p:cNvPr>
          <p:cNvSpPr/>
          <p:nvPr/>
        </p:nvSpPr>
        <p:spPr>
          <a:xfrm>
            <a:off x="4263654" y="3613299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Intuitive User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Design a user-friendly interface that allows users to easily interact with the system and control devices using gestures.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C4907C7-7A26-94BE-6EA8-7456D2509F1E}"/>
              </a:ext>
            </a:extLst>
          </p:cNvPr>
          <p:cNvSpPr/>
          <p:nvPr/>
        </p:nvSpPr>
        <p:spPr>
          <a:xfrm>
            <a:off x="8194157" y="3613299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Versatility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Ensure the system's versatility to accommodate various applications, including smart home control, gaming, virtual reality, and more.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81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2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6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EFB4C6-E2C3-CB4E-4B74-C78F9FE1EF0C}"/>
              </a:ext>
            </a:extLst>
          </p:cNvPr>
          <p:cNvSpPr txBox="1"/>
          <p:nvPr/>
        </p:nvSpPr>
        <p:spPr>
          <a:xfrm>
            <a:off x="219297" y="230003"/>
            <a:ext cx="33053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HARDWARE PART :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FC6C623-7940-6533-3D1B-B7DD0C33C228}"/>
              </a:ext>
            </a:extLst>
          </p:cNvPr>
          <p:cNvGrpSpPr/>
          <p:nvPr/>
        </p:nvGrpSpPr>
        <p:grpSpPr>
          <a:xfrm>
            <a:off x="1164265" y="841670"/>
            <a:ext cx="9128050" cy="5879805"/>
            <a:chOff x="1031358" y="712381"/>
            <a:chExt cx="9128050" cy="5879805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EF8AEA49-46A7-EB76-9DCA-1FE29242B0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6391" b="94348" l="15563" r="84653">
                          <a14:foregroundMark x1="31772" y1="19782" x2="31772" y2="19782"/>
                          <a14:foregroundMark x1="32579" y1="19298" x2="32579" y2="19298"/>
                          <a14:foregroundMark x1="32579" y1="18934" x2="32579" y2="18934"/>
                          <a14:foregroundMark x1="16047" y1="27816" x2="16047" y2="27816"/>
                          <a14:foregroundMark x1="17178" y1="35648" x2="17178" y2="35648"/>
                          <a14:foregroundMark x1="52127" y1="16431" x2="52127" y2="16431"/>
                          <a14:foregroundMark x1="56274" y1="29471" x2="56274" y2="29471"/>
                          <a14:foregroundMark x1="57297" y1="34033" x2="57297" y2="34033"/>
                          <a14:foregroundMark x1="57512" y1="38837" x2="57512" y2="38837"/>
                          <a14:foregroundMark x1="56866" y1="40371" x2="56866" y2="40371"/>
                          <a14:foregroundMark x1="57081" y1="41098" x2="57081" y2="41098"/>
                          <a14:foregroundMark x1="56866" y1="41623" x2="56812" y2="41865"/>
                          <a14:foregroundMark x1="54820" y1="49374" x2="54820" y2="50706"/>
                          <a14:foregroundMark x1="54820" y1="52402" x2="54820" y2="52402"/>
                          <a14:foregroundMark x1="54820" y1="52402" x2="54820" y2="52725"/>
                          <a14:foregroundMark x1="54820" y1="53169" x2="54820" y2="53492"/>
                          <a14:foregroundMark x1="54604" y1="54017" x2="54604" y2="54017"/>
                          <a14:foregroundMark x1="54820" y1="52927" x2="54820" y2="52564"/>
                          <a14:foregroundMark x1="54820" y1="52160" x2="54820" y2="52160"/>
                          <a14:foregroundMark x1="54820" y1="51998" x2="54820" y2="51998"/>
                          <a14:foregroundMark x1="56489" y1="32095" x2="56489" y2="32095"/>
                          <a14:foregroundMark x1="55843" y1="31934" x2="55843" y2="31934"/>
                          <a14:foregroundMark x1="55843" y1="30763" x2="55843" y2="30763"/>
                          <a14:foregroundMark x1="55843" y1="30480" x2="55843" y2="30480"/>
                          <a14:foregroundMark x1="35810" y1="89463" x2="35810" y2="89463"/>
                          <a14:foregroundMark x1="61982" y1="92168" x2="61982" y2="92168"/>
                          <a14:foregroundMark x1="61443" y1="94348" x2="61443" y2="94348"/>
                          <a14:foregroundMark x1="65051" y1="76746" x2="65051" y2="767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34" t="11783" r="6658" b="2481"/>
            <a:stretch/>
          </p:blipFill>
          <p:spPr>
            <a:xfrm>
              <a:off x="3799367" y="712381"/>
              <a:ext cx="4444409" cy="5879805"/>
            </a:xfrm>
            <a:prstGeom prst="rect">
              <a:avLst/>
            </a:prstGeom>
          </p:spPr>
        </p:pic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623F22A5-F569-2405-8E54-9E12357CB40E}"/>
                </a:ext>
              </a:extLst>
            </p:cNvPr>
            <p:cNvSpPr/>
            <p:nvPr/>
          </p:nvSpPr>
          <p:spPr>
            <a:xfrm>
              <a:off x="8791353" y="1493870"/>
              <a:ext cx="1355651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IMU 1 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6E440EDE-23D0-A564-14B7-71D790E0B9F6}"/>
                </a:ext>
              </a:extLst>
            </p:cNvPr>
            <p:cNvSpPr/>
            <p:nvPr/>
          </p:nvSpPr>
          <p:spPr>
            <a:xfrm>
              <a:off x="8803757" y="2475614"/>
              <a:ext cx="1355651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IMU 2 </a:t>
              </a:r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9C251D49-9586-6083-A584-F9A34DF84DC1}"/>
                </a:ext>
              </a:extLst>
            </p:cNvPr>
            <p:cNvSpPr/>
            <p:nvPr/>
          </p:nvSpPr>
          <p:spPr>
            <a:xfrm>
              <a:off x="1031359" y="753223"/>
              <a:ext cx="1663994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1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C09DA57-76D1-6B4D-7C7D-9C0DEAEEC2F4}"/>
                </a:ext>
              </a:extLst>
            </p:cNvPr>
            <p:cNvSpPr/>
            <p:nvPr/>
          </p:nvSpPr>
          <p:spPr>
            <a:xfrm>
              <a:off x="1031359" y="1297170"/>
              <a:ext cx="1663994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2</a:t>
              </a: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8B28224-C4CC-46FE-CCC4-C04E150687C3}"/>
                </a:ext>
              </a:extLst>
            </p:cNvPr>
            <p:cNvSpPr/>
            <p:nvPr/>
          </p:nvSpPr>
          <p:spPr>
            <a:xfrm>
              <a:off x="1031358" y="1867696"/>
              <a:ext cx="1663993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3</a:t>
              </a: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01CE62CD-62AC-D5B5-0629-657C213F48F3}"/>
                </a:ext>
              </a:extLst>
            </p:cNvPr>
            <p:cNvSpPr/>
            <p:nvPr/>
          </p:nvSpPr>
          <p:spPr>
            <a:xfrm>
              <a:off x="7886700" y="4938827"/>
              <a:ext cx="1663993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Node MCU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8A810C00-AAF7-4A61-3165-C0BFF903ED98}"/>
                </a:ext>
              </a:extLst>
            </p:cNvPr>
            <p:cNvCxnSpPr>
              <a:cxnSpLocks/>
              <a:stCxn id="34" idx="3"/>
            </p:cNvCxnSpPr>
            <p:nvPr/>
          </p:nvCxnSpPr>
          <p:spPr>
            <a:xfrm>
              <a:off x="2695353" y="965875"/>
              <a:ext cx="3216349" cy="4421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40909A7E-FD76-0D30-4224-FE3B05D49D41}"/>
                </a:ext>
              </a:extLst>
            </p:cNvPr>
            <p:cNvCxnSpPr>
              <a:cxnSpLocks/>
            </p:cNvCxnSpPr>
            <p:nvPr/>
          </p:nvCxnSpPr>
          <p:spPr>
            <a:xfrm>
              <a:off x="2695351" y="1501002"/>
              <a:ext cx="2222207" cy="177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54CD41EF-C6B0-BF77-45B8-364B8FCA4E34}"/>
                </a:ext>
              </a:extLst>
            </p:cNvPr>
            <p:cNvCxnSpPr>
              <a:cxnSpLocks/>
            </p:cNvCxnSpPr>
            <p:nvPr/>
          </p:nvCxnSpPr>
          <p:spPr>
            <a:xfrm>
              <a:off x="2695351" y="2090070"/>
              <a:ext cx="1690579" cy="3449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B75B6A91-C3E9-25D0-25BE-3EBDC39D21C3}"/>
                </a:ext>
              </a:extLst>
            </p:cNvPr>
            <p:cNvCxnSpPr>
              <a:cxnSpLocks/>
              <a:stCxn id="32" idx="1"/>
            </p:cNvCxnSpPr>
            <p:nvPr/>
          </p:nvCxnSpPr>
          <p:spPr>
            <a:xfrm flipH="1">
              <a:off x="7155712" y="1706522"/>
              <a:ext cx="1635641" cy="1595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BB2693A-20C0-EA1D-CF5A-07D909A948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51135" y="2672314"/>
              <a:ext cx="1052622" cy="6503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D37AF783-B641-434F-559A-78198C5DB7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27112" y="5124893"/>
              <a:ext cx="959588" cy="106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FECFEB-F4BE-AA46-FC37-DB075F49F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B152A-FF0B-48DA-B8A2-B591D2EDD085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272069-2DEA-F0D5-B7A2-37DF2CD01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594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EFB4C6-E2C3-CB4E-4B74-C78F9FE1EF0C}"/>
              </a:ext>
            </a:extLst>
          </p:cNvPr>
          <p:cNvSpPr txBox="1"/>
          <p:nvPr/>
        </p:nvSpPr>
        <p:spPr>
          <a:xfrm>
            <a:off x="0" y="79129"/>
            <a:ext cx="33053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HARDWARE PART :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F1BA192-A949-5471-D281-663568E5245C}"/>
              </a:ext>
            </a:extLst>
          </p:cNvPr>
          <p:cNvGrpSpPr/>
          <p:nvPr/>
        </p:nvGrpSpPr>
        <p:grpSpPr>
          <a:xfrm>
            <a:off x="-6422065" y="1158949"/>
            <a:ext cx="12275288" cy="8463517"/>
            <a:chOff x="1031358" y="712381"/>
            <a:chExt cx="9128050" cy="587980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B46C018-EC59-F498-4BA1-0F8D8F677D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6391" b="94348" l="15563" r="84653">
                          <a14:foregroundMark x1="31772" y1="19782" x2="31772" y2="19782"/>
                          <a14:foregroundMark x1="32579" y1="19298" x2="32579" y2="19298"/>
                          <a14:foregroundMark x1="32579" y1="18934" x2="32579" y2="18934"/>
                          <a14:foregroundMark x1="16047" y1="27816" x2="16047" y2="27816"/>
                          <a14:foregroundMark x1="17178" y1="35648" x2="17178" y2="35648"/>
                          <a14:foregroundMark x1="52127" y1="16431" x2="52127" y2="16431"/>
                          <a14:foregroundMark x1="56274" y1="29471" x2="56274" y2="29471"/>
                          <a14:foregroundMark x1="57297" y1="34033" x2="57297" y2="34033"/>
                          <a14:foregroundMark x1="57512" y1="38837" x2="57512" y2="38837"/>
                          <a14:foregroundMark x1="56866" y1="40371" x2="56866" y2="40371"/>
                          <a14:foregroundMark x1="57081" y1="41098" x2="57081" y2="41098"/>
                          <a14:foregroundMark x1="56866" y1="41623" x2="56812" y2="41865"/>
                          <a14:foregroundMark x1="54820" y1="49374" x2="54820" y2="50706"/>
                          <a14:foregroundMark x1="54820" y1="52402" x2="54820" y2="52402"/>
                          <a14:foregroundMark x1="54820" y1="52402" x2="54820" y2="52725"/>
                          <a14:foregroundMark x1="54820" y1="53169" x2="54820" y2="53492"/>
                          <a14:foregroundMark x1="54604" y1="54017" x2="54604" y2="54017"/>
                          <a14:foregroundMark x1="54820" y1="52927" x2="54820" y2="52564"/>
                          <a14:foregroundMark x1="54820" y1="52160" x2="54820" y2="52160"/>
                          <a14:foregroundMark x1="54820" y1="51998" x2="54820" y2="51998"/>
                          <a14:foregroundMark x1="56489" y1="32095" x2="56489" y2="32095"/>
                          <a14:foregroundMark x1="55843" y1="31934" x2="55843" y2="31934"/>
                          <a14:foregroundMark x1="55843" y1="30763" x2="55843" y2="30763"/>
                          <a14:foregroundMark x1="55843" y1="30480" x2="55843" y2="30480"/>
                          <a14:foregroundMark x1="35810" y1="89463" x2="35810" y2="89463"/>
                          <a14:foregroundMark x1="61982" y1="92168" x2="61982" y2="92168"/>
                          <a14:foregroundMark x1="61443" y1="94348" x2="61443" y2="94348"/>
                          <a14:foregroundMark x1="65051" y1="76746" x2="65051" y2="767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34" t="11783" r="6658" b="2481"/>
            <a:stretch/>
          </p:blipFill>
          <p:spPr>
            <a:xfrm>
              <a:off x="3799367" y="712381"/>
              <a:ext cx="4444409" cy="5879805"/>
            </a:xfrm>
            <a:prstGeom prst="rect">
              <a:avLst/>
            </a:prstGeom>
          </p:spPr>
        </p:pic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F28CA35-B0C0-EE12-F615-042EBDB83805}"/>
                </a:ext>
              </a:extLst>
            </p:cNvPr>
            <p:cNvSpPr/>
            <p:nvPr/>
          </p:nvSpPr>
          <p:spPr>
            <a:xfrm>
              <a:off x="8791353" y="1493870"/>
              <a:ext cx="1355651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IMU 1 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802E0705-1BD4-72AB-BDC4-A3A71AC229B7}"/>
                </a:ext>
              </a:extLst>
            </p:cNvPr>
            <p:cNvSpPr/>
            <p:nvPr/>
          </p:nvSpPr>
          <p:spPr>
            <a:xfrm>
              <a:off x="8803757" y="2475614"/>
              <a:ext cx="1355651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IMU 2 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CB51344-BFD7-D850-9863-660B25974EF2}"/>
                </a:ext>
              </a:extLst>
            </p:cNvPr>
            <p:cNvSpPr/>
            <p:nvPr/>
          </p:nvSpPr>
          <p:spPr>
            <a:xfrm>
              <a:off x="1031359" y="753223"/>
              <a:ext cx="1663994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1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EC35897F-EFB3-B13E-202D-FC143AC75751}"/>
                </a:ext>
              </a:extLst>
            </p:cNvPr>
            <p:cNvSpPr/>
            <p:nvPr/>
          </p:nvSpPr>
          <p:spPr>
            <a:xfrm>
              <a:off x="1031359" y="1297170"/>
              <a:ext cx="1663994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2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7A02B32A-148F-DD67-4A2F-0C642827F223}"/>
                </a:ext>
              </a:extLst>
            </p:cNvPr>
            <p:cNvSpPr/>
            <p:nvPr/>
          </p:nvSpPr>
          <p:spPr>
            <a:xfrm>
              <a:off x="1031358" y="1867696"/>
              <a:ext cx="1663993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3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502A6643-52F7-6A46-584F-BB0C84F49F1C}"/>
                </a:ext>
              </a:extLst>
            </p:cNvPr>
            <p:cNvSpPr/>
            <p:nvPr/>
          </p:nvSpPr>
          <p:spPr>
            <a:xfrm>
              <a:off x="7886700" y="4938827"/>
              <a:ext cx="1663993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Node MCU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D75510B-C734-2809-76F8-0152C78CDD3D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>
              <a:off x="2695353" y="965875"/>
              <a:ext cx="3216349" cy="4421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D58CEC2-5A71-1E69-6C7F-CB8846A0F0E5}"/>
                </a:ext>
              </a:extLst>
            </p:cNvPr>
            <p:cNvCxnSpPr>
              <a:cxnSpLocks/>
            </p:cNvCxnSpPr>
            <p:nvPr/>
          </p:nvCxnSpPr>
          <p:spPr>
            <a:xfrm>
              <a:off x="2695351" y="1501002"/>
              <a:ext cx="2222207" cy="177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305E450-DBE6-269E-04BD-EF0D737D2352}"/>
                </a:ext>
              </a:extLst>
            </p:cNvPr>
            <p:cNvCxnSpPr>
              <a:cxnSpLocks/>
            </p:cNvCxnSpPr>
            <p:nvPr/>
          </p:nvCxnSpPr>
          <p:spPr>
            <a:xfrm>
              <a:off x="2695351" y="2090070"/>
              <a:ext cx="1690579" cy="3449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2CC4857-9F61-F1B2-6EF2-D77982346B0E}"/>
                </a:ext>
              </a:extLst>
            </p:cNvPr>
            <p:cNvCxnSpPr>
              <a:cxnSpLocks/>
              <a:stCxn id="8" idx="1"/>
            </p:cNvCxnSpPr>
            <p:nvPr/>
          </p:nvCxnSpPr>
          <p:spPr>
            <a:xfrm flipH="1">
              <a:off x="7155712" y="1706522"/>
              <a:ext cx="1635641" cy="1595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F3F6EDA-8989-AE56-68EC-5D872BBEB2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51135" y="2672314"/>
              <a:ext cx="1052622" cy="6503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FF533D1-DC13-D5D4-1145-FCFCB3FBA1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27112" y="5124893"/>
              <a:ext cx="959588" cy="106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16888D5-7F16-C6E6-7350-FD90F6755D6B}"/>
              </a:ext>
            </a:extLst>
          </p:cNvPr>
          <p:cNvSpPr txBox="1"/>
          <p:nvPr/>
        </p:nvSpPr>
        <p:spPr>
          <a:xfrm>
            <a:off x="3065637" y="110090"/>
            <a:ext cx="23835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i="0" dirty="0">
                <a:solidFill>
                  <a:srgbClr val="00B050"/>
                </a:solidFill>
                <a:effectLst/>
                <a:latin typeface="Söhne"/>
              </a:rPr>
              <a:t>MPU6050 Sensor</a:t>
            </a:r>
            <a:endParaRPr lang="en-US" sz="2400" b="0" i="0" dirty="0">
              <a:solidFill>
                <a:srgbClr val="00B050"/>
              </a:solidFill>
              <a:effectLst/>
              <a:latin typeface="Söhne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89DF296-F1FB-5102-8896-4409B79B5FF6}"/>
              </a:ext>
            </a:extLst>
          </p:cNvPr>
          <p:cNvGrpSpPr/>
          <p:nvPr/>
        </p:nvGrpSpPr>
        <p:grpSpPr>
          <a:xfrm>
            <a:off x="4507759" y="4700757"/>
            <a:ext cx="2377551" cy="1724723"/>
            <a:chOff x="4507759" y="4700757"/>
            <a:chExt cx="2377551" cy="1724723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6E8A47EE-0FE0-1E88-E0AD-F3F021051F56}"/>
                </a:ext>
              </a:extLst>
            </p:cNvPr>
            <p:cNvSpPr/>
            <p:nvPr/>
          </p:nvSpPr>
          <p:spPr>
            <a:xfrm>
              <a:off x="4507759" y="4700757"/>
              <a:ext cx="2377551" cy="172472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6" name="Picture 2" descr="MPU-6050 Accelerometer+Gyro – Ktechnics Systems">
              <a:extLst>
                <a:ext uri="{FF2B5EF4-FFF2-40B4-BE49-F238E27FC236}">
                  <a16:creationId xmlns:a16="http://schemas.microsoft.com/office/drawing/2014/main" id="{B48D6296-9177-B9D0-1A64-8C399B93FAB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363" t="18015" r="25488" b="18181"/>
            <a:stretch/>
          </p:blipFill>
          <p:spPr bwMode="auto">
            <a:xfrm rot="16200000">
              <a:off x="4944437" y="4931994"/>
              <a:ext cx="1586461" cy="12622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EBA171-FC3B-F71E-12D9-33BEC88E7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03B0-2150-4F06-A3BE-31E68B130139}" type="datetime1">
              <a:rPr lang="en-US" smtClean="0"/>
              <a:t>5/21/2024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F09D57-F1B1-6925-B8EE-FCC55B8F5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5</a:t>
            </a:fld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0A0DD09-DDD8-B6F0-850F-C3C39462BE1B}"/>
              </a:ext>
            </a:extLst>
          </p:cNvPr>
          <p:cNvSpPr/>
          <p:nvPr/>
        </p:nvSpPr>
        <p:spPr>
          <a:xfrm>
            <a:off x="7189606" y="32794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integrated 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Combines gyroscope and accelerometer functionalities in a single chip.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Provides precise measurements of motion, orientation, and acceleration.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EE15713-746A-CFCA-5966-306C3CBD479D}"/>
              </a:ext>
            </a:extLst>
          </p:cNvPr>
          <p:cNvSpPr/>
          <p:nvPr/>
        </p:nvSpPr>
        <p:spPr>
          <a:xfrm>
            <a:off x="7189605" y="2466754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Three-Dimensional Capabilities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Enables accurate tracking of motion in three-dimensional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Measures rotational motion (roll, pitch, yaw) and acceleration along three axes (X, Y, Z).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1ADAEAD-0DFB-DC8D-8D56-998DAF1939F2}"/>
              </a:ext>
            </a:extLst>
          </p:cNvPr>
          <p:cNvSpPr/>
          <p:nvPr/>
        </p:nvSpPr>
        <p:spPr>
          <a:xfrm>
            <a:off x="7189605" y="4605560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Versatile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Widely used in robotics, drones, motion tracking systems, and wearable devices.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Offers comprehensive motion analysis for various applications requiring precise motion sensing.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797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EFB4C6-E2C3-CB4E-4B74-C78F9FE1EF0C}"/>
              </a:ext>
            </a:extLst>
          </p:cNvPr>
          <p:cNvSpPr txBox="1"/>
          <p:nvPr/>
        </p:nvSpPr>
        <p:spPr>
          <a:xfrm>
            <a:off x="6852682" y="161121"/>
            <a:ext cx="523653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HARDWARE PART : </a:t>
            </a:r>
            <a:r>
              <a:rPr lang="en-US" sz="2800" b="1" i="0" dirty="0">
                <a:solidFill>
                  <a:srgbClr val="00B050"/>
                </a:solidFill>
                <a:effectLst/>
                <a:latin typeface="Söhne"/>
              </a:rPr>
              <a:t>FLEX SENSOR</a:t>
            </a:r>
            <a:endParaRPr lang="en-US" sz="2800" b="0" i="0" dirty="0">
              <a:solidFill>
                <a:srgbClr val="00B050"/>
              </a:solidFill>
              <a:effectLst/>
              <a:latin typeface="Söhne"/>
            </a:endParaRPr>
          </a:p>
          <a:p>
            <a:pPr algn="ctr"/>
            <a:endParaRPr lang="en-US" sz="2800" dirty="0">
              <a:solidFill>
                <a:srgbClr val="00B05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F1BA192-A949-5471-D281-663568E5245C}"/>
              </a:ext>
            </a:extLst>
          </p:cNvPr>
          <p:cNvGrpSpPr/>
          <p:nvPr/>
        </p:nvGrpSpPr>
        <p:grpSpPr>
          <a:xfrm>
            <a:off x="5236535" y="1084522"/>
            <a:ext cx="12036056" cy="8516680"/>
            <a:chOff x="1031358" y="712381"/>
            <a:chExt cx="9128050" cy="587980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B46C018-EC59-F498-4BA1-0F8D8F677D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6391" b="94348" l="15563" r="84653">
                          <a14:foregroundMark x1="31772" y1="19782" x2="31772" y2="19782"/>
                          <a14:foregroundMark x1="32579" y1="19298" x2="32579" y2="19298"/>
                          <a14:foregroundMark x1="32579" y1="18934" x2="32579" y2="18934"/>
                          <a14:foregroundMark x1="16047" y1="27816" x2="16047" y2="27816"/>
                          <a14:foregroundMark x1="17178" y1="35648" x2="17178" y2="35648"/>
                          <a14:foregroundMark x1="52127" y1="16431" x2="52127" y2="16431"/>
                          <a14:foregroundMark x1="56274" y1="29471" x2="56274" y2="29471"/>
                          <a14:foregroundMark x1="57297" y1="34033" x2="57297" y2="34033"/>
                          <a14:foregroundMark x1="57512" y1="38837" x2="57512" y2="38837"/>
                          <a14:foregroundMark x1="56866" y1="40371" x2="56866" y2="40371"/>
                          <a14:foregroundMark x1="57081" y1="41098" x2="57081" y2="41098"/>
                          <a14:foregroundMark x1="56866" y1="41623" x2="56812" y2="41865"/>
                          <a14:foregroundMark x1="54820" y1="49374" x2="54820" y2="50706"/>
                          <a14:foregroundMark x1="54820" y1="52402" x2="54820" y2="52402"/>
                          <a14:foregroundMark x1="54820" y1="52402" x2="54820" y2="52725"/>
                          <a14:foregroundMark x1="54820" y1="53169" x2="54820" y2="53492"/>
                          <a14:foregroundMark x1="54604" y1="54017" x2="54604" y2="54017"/>
                          <a14:foregroundMark x1="54820" y1="52927" x2="54820" y2="52564"/>
                          <a14:foregroundMark x1="54820" y1="52160" x2="54820" y2="52160"/>
                          <a14:foregroundMark x1="54820" y1="51998" x2="54820" y2="51998"/>
                          <a14:foregroundMark x1="56489" y1="32095" x2="56489" y2="32095"/>
                          <a14:foregroundMark x1="55843" y1="31934" x2="55843" y2="31934"/>
                          <a14:foregroundMark x1="55843" y1="30763" x2="55843" y2="30763"/>
                          <a14:foregroundMark x1="55843" y1="30480" x2="55843" y2="30480"/>
                          <a14:foregroundMark x1="35810" y1="89463" x2="35810" y2="89463"/>
                          <a14:foregroundMark x1="61982" y1="92168" x2="61982" y2="92168"/>
                          <a14:foregroundMark x1="61443" y1="94348" x2="61443" y2="94348"/>
                          <a14:foregroundMark x1="65051" y1="76746" x2="65051" y2="767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34" t="11783" r="6658" b="2481"/>
            <a:stretch/>
          </p:blipFill>
          <p:spPr>
            <a:xfrm>
              <a:off x="3799367" y="712381"/>
              <a:ext cx="4444409" cy="5879805"/>
            </a:xfrm>
            <a:prstGeom prst="rect">
              <a:avLst/>
            </a:prstGeom>
          </p:spPr>
        </p:pic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F28CA35-B0C0-EE12-F615-042EBDB83805}"/>
                </a:ext>
              </a:extLst>
            </p:cNvPr>
            <p:cNvSpPr/>
            <p:nvPr/>
          </p:nvSpPr>
          <p:spPr>
            <a:xfrm>
              <a:off x="8791353" y="1493870"/>
              <a:ext cx="1355651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IMU 1 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802E0705-1BD4-72AB-BDC4-A3A71AC229B7}"/>
                </a:ext>
              </a:extLst>
            </p:cNvPr>
            <p:cNvSpPr/>
            <p:nvPr/>
          </p:nvSpPr>
          <p:spPr>
            <a:xfrm>
              <a:off x="8803757" y="2475614"/>
              <a:ext cx="1355651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IMU 2 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CB51344-BFD7-D850-9863-660B25974EF2}"/>
                </a:ext>
              </a:extLst>
            </p:cNvPr>
            <p:cNvSpPr/>
            <p:nvPr/>
          </p:nvSpPr>
          <p:spPr>
            <a:xfrm>
              <a:off x="1031359" y="753223"/>
              <a:ext cx="1663994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1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EC35897F-EFB3-B13E-202D-FC143AC75751}"/>
                </a:ext>
              </a:extLst>
            </p:cNvPr>
            <p:cNvSpPr/>
            <p:nvPr/>
          </p:nvSpPr>
          <p:spPr>
            <a:xfrm>
              <a:off x="1031359" y="1297170"/>
              <a:ext cx="1663994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2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7A02B32A-148F-DD67-4A2F-0C642827F223}"/>
                </a:ext>
              </a:extLst>
            </p:cNvPr>
            <p:cNvSpPr/>
            <p:nvPr/>
          </p:nvSpPr>
          <p:spPr>
            <a:xfrm>
              <a:off x="1031358" y="1867696"/>
              <a:ext cx="1663993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3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502A6643-52F7-6A46-584F-BB0C84F49F1C}"/>
                </a:ext>
              </a:extLst>
            </p:cNvPr>
            <p:cNvSpPr/>
            <p:nvPr/>
          </p:nvSpPr>
          <p:spPr>
            <a:xfrm>
              <a:off x="7886700" y="4938827"/>
              <a:ext cx="1663993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Node MCU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D75510B-C734-2809-76F8-0152C78CDD3D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>
              <a:off x="2695353" y="965875"/>
              <a:ext cx="3216349" cy="4421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D58CEC2-5A71-1E69-6C7F-CB8846A0F0E5}"/>
                </a:ext>
              </a:extLst>
            </p:cNvPr>
            <p:cNvCxnSpPr>
              <a:cxnSpLocks/>
            </p:cNvCxnSpPr>
            <p:nvPr/>
          </p:nvCxnSpPr>
          <p:spPr>
            <a:xfrm>
              <a:off x="2695351" y="1501002"/>
              <a:ext cx="2222207" cy="177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305E450-DBE6-269E-04BD-EF0D737D2352}"/>
                </a:ext>
              </a:extLst>
            </p:cNvPr>
            <p:cNvCxnSpPr>
              <a:cxnSpLocks/>
            </p:cNvCxnSpPr>
            <p:nvPr/>
          </p:nvCxnSpPr>
          <p:spPr>
            <a:xfrm>
              <a:off x="2695351" y="2090070"/>
              <a:ext cx="1690579" cy="3449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2CC4857-9F61-F1B2-6EF2-D77982346B0E}"/>
                </a:ext>
              </a:extLst>
            </p:cNvPr>
            <p:cNvCxnSpPr>
              <a:cxnSpLocks/>
              <a:stCxn id="8" idx="1"/>
            </p:cNvCxnSpPr>
            <p:nvPr/>
          </p:nvCxnSpPr>
          <p:spPr>
            <a:xfrm flipH="1">
              <a:off x="7155712" y="1706522"/>
              <a:ext cx="1635641" cy="1595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F3F6EDA-8989-AE56-68EC-5D872BBEB2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51135" y="2672314"/>
              <a:ext cx="1052622" cy="6503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FF533D1-DC13-D5D4-1145-FCFCB3FBA1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27112" y="5124893"/>
              <a:ext cx="959588" cy="106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53B8739-60EA-C70C-FA7D-51130CA4F5DF}"/>
              </a:ext>
            </a:extLst>
          </p:cNvPr>
          <p:cNvGrpSpPr/>
          <p:nvPr/>
        </p:nvGrpSpPr>
        <p:grpSpPr>
          <a:xfrm>
            <a:off x="5098312" y="3906440"/>
            <a:ext cx="2560929" cy="2280686"/>
            <a:chOff x="4869712" y="3923412"/>
            <a:chExt cx="2560929" cy="2280686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A03A33A4-78B8-5240-E714-F5C46E851FD0}"/>
                </a:ext>
              </a:extLst>
            </p:cNvPr>
            <p:cNvSpPr/>
            <p:nvPr/>
          </p:nvSpPr>
          <p:spPr>
            <a:xfrm>
              <a:off x="4869712" y="3923412"/>
              <a:ext cx="2560929" cy="2280686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0" name="Picture 2" descr="Image result for flex sensor">
              <a:extLst>
                <a:ext uri="{FF2B5EF4-FFF2-40B4-BE49-F238E27FC236}">
                  <a16:creationId xmlns:a16="http://schemas.microsoft.com/office/drawing/2014/main" id="{A29BB1FC-3502-D100-A810-2D8F83F32E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308" b="96923" l="9794" r="89691">
                          <a14:foregroundMark x1="19588" y1="6923" x2="19588" y2="6923"/>
                          <a14:foregroundMark x1="78608" y1="91795" x2="78608" y2="91795"/>
                          <a14:foregroundMark x1="81443" y1="97179" x2="81443" y2="97179"/>
                          <a14:foregroundMark x1="85309" y1="94872" x2="85309" y2="94872"/>
                          <a14:foregroundMark x1="82990" y1="90256" x2="82990" y2="90256"/>
                          <a14:foregroundMark x1="82732" y1="88462" x2="82732" y2="88462"/>
                          <a14:foregroundMark x1="19072" y1="2308" x2="19072" y2="2308"/>
                          <a14:foregroundMark x1="19845" y1="3333" x2="19845" y2="3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4966068" y="3917588"/>
              <a:ext cx="2259864" cy="22715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DBF88B-B843-17CD-27F3-27306378A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356BD-D9D4-446C-9F66-2596D71BC0EA}" type="datetime1">
              <a:rPr lang="en-US" smtClean="0"/>
              <a:t>5/21/2024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837C95-F3F1-982C-41F0-5FE47F844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6</a:t>
            </a:fld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E98D587-CA5F-DF1A-DD2F-6294825D7FE6}"/>
              </a:ext>
            </a:extLst>
          </p:cNvPr>
          <p:cNvSpPr/>
          <p:nvPr/>
        </p:nvSpPr>
        <p:spPr>
          <a:xfrm>
            <a:off x="838200" y="29198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Resistive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Flex sensor is a type of resistive sensor.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Its resistance changes when it is bent.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03FB64A-BB52-A38D-CA40-9B967910F51A}"/>
              </a:ext>
            </a:extLst>
          </p:cNvPr>
          <p:cNvSpPr/>
          <p:nvPr/>
        </p:nvSpPr>
        <p:spPr>
          <a:xfrm>
            <a:off x="862982" y="2359903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Flexible Substrate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Consists of a flexible substrate, usually made of plastic or rubber.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Infused with conductive particles that enable electrical conductivity.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3200D2E-B4F7-D43C-F35C-FF3542200F50}"/>
              </a:ext>
            </a:extLst>
          </p:cNvPr>
          <p:cNvSpPr/>
          <p:nvPr/>
        </p:nvSpPr>
        <p:spPr>
          <a:xfrm>
            <a:off x="862982" y="4427818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Resistance Alteration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Bending the sensor changes the distance between conductive particles.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This alteration in distance alter the resistance of the sensor, providing a measure of the degree of bending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7646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EFB4C6-E2C3-CB4E-4B74-C78F9FE1EF0C}"/>
              </a:ext>
            </a:extLst>
          </p:cNvPr>
          <p:cNvSpPr txBox="1"/>
          <p:nvPr/>
        </p:nvSpPr>
        <p:spPr>
          <a:xfrm>
            <a:off x="0" y="79129"/>
            <a:ext cx="83465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HARDWARE PART : </a:t>
            </a:r>
            <a:r>
              <a:rPr lang="en-US" sz="2800" b="1" dirty="0">
                <a:solidFill>
                  <a:srgbClr val="00B050"/>
                </a:solidFill>
                <a:latin typeface="Söhne"/>
              </a:rPr>
              <a:t>C</a:t>
            </a:r>
            <a:r>
              <a:rPr lang="en-US" sz="2800" b="1" i="0" dirty="0">
                <a:solidFill>
                  <a:srgbClr val="00B050"/>
                </a:solidFill>
                <a:effectLst/>
                <a:latin typeface="Söhne"/>
              </a:rPr>
              <a:t>ircuit diagram of the hardware </a:t>
            </a:r>
            <a:endParaRPr lang="en-US" sz="2800" dirty="0">
              <a:solidFill>
                <a:srgbClr val="00B05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F1BA192-A949-5471-D281-663568E5245C}"/>
              </a:ext>
            </a:extLst>
          </p:cNvPr>
          <p:cNvGrpSpPr/>
          <p:nvPr/>
        </p:nvGrpSpPr>
        <p:grpSpPr>
          <a:xfrm>
            <a:off x="4045689" y="-4960087"/>
            <a:ext cx="12036056" cy="8516680"/>
            <a:chOff x="1031358" y="712381"/>
            <a:chExt cx="9128050" cy="587980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B46C018-EC59-F498-4BA1-0F8D8F677D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6391" b="94348" l="15563" r="84653">
                          <a14:foregroundMark x1="31772" y1="19782" x2="31772" y2="19782"/>
                          <a14:foregroundMark x1="32579" y1="19298" x2="32579" y2="19298"/>
                          <a14:foregroundMark x1="32579" y1="18934" x2="32579" y2="18934"/>
                          <a14:foregroundMark x1="16047" y1="27816" x2="16047" y2="27816"/>
                          <a14:foregroundMark x1="17178" y1="35648" x2="17178" y2="35648"/>
                          <a14:foregroundMark x1="52127" y1="16431" x2="52127" y2="16431"/>
                          <a14:foregroundMark x1="56274" y1="29471" x2="56274" y2="29471"/>
                          <a14:foregroundMark x1="57297" y1="34033" x2="57297" y2="34033"/>
                          <a14:foregroundMark x1="57512" y1="38837" x2="57512" y2="38837"/>
                          <a14:foregroundMark x1="56866" y1="40371" x2="56866" y2="40371"/>
                          <a14:foregroundMark x1="57081" y1="41098" x2="57081" y2="41098"/>
                          <a14:foregroundMark x1="56866" y1="41623" x2="56812" y2="41865"/>
                          <a14:foregroundMark x1="54820" y1="49374" x2="54820" y2="50706"/>
                          <a14:foregroundMark x1="54820" y1="52402" x2="54820" y2="52402"/>
                          <a14:foregroundMark x1="54820" y1="52402" x2="54820" y2="52725"/>
                          <a14:foregroundMark x1="54820" y1="53169" x2="54820" y2="53492"/>
                          <a14:foregroundMark x1="54604" y1="54017" x2="54604" y2="54017"/>
                          <a14:foregroundMark x1="54820" y1="52927" x2="54820" y2="52564"/>
                          <a14:foregroundMark x1="54820" y1="52160" x2="54820" y2="52160"/>
                          <a14:foregroundMark x1="54820" y1="51998" x2="54820" y2="51998"/>
                          <a14:foregroundMark x1="56489" y1="32095" x2="56489" y2="32095"/>
                          <a14:foregroundMark x1="55843" y1="31934" x2="55843" y2="31934"/>
                          <a14:foregroundMark x1="55843" y1="30763" x2="55843" y2="30763"/>
                          <a14:foregroundMark x1="55843" y1="30480" x2="55843" y2="30480"/>
                          <a14:foregroundMark x1="35810" y1="89463" x2="35810" y2="89463"/>
                          <a14:foregroundMark x1="61982" y1="92168" x2="61982" y2="92168"/>
                          <a14:foregroundMark x1="61443" y1="94348" x2="61443" y2="94348"/>
                          <a14:foregroundMark x1="65051" y1="76746" x2="65051" y2="7674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34" t="11783" r="6658" b="2481"/>
            <a:stretch/>
          </p:blipFill>
          <p:spPr>
            <a:xfrm>
              <a:off x="3799367" y="712381"/>
              <a:ext cx="4444409" cy="5879805"/>
            </a:xfrm>
            <a:prstGeom prst="rect">
              <a:avLst/>
            </a:prstGeom>
          </p:spPr>
        </p:pic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F28CA35-B0C0-EE12-F615-042EBDB83805}"/>
                </a:ext>
              </a:extLst>
            </p:cNvPr>
            <p:cNvSpPr/>
            <p:nvPr/>
          </p:nvSpPr>
          <p:spPr>
            <a:xfrm>
              <a:off x="8791353" y="1493870"/>
              <a:ext cx="1355651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IMU 1 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802E0705-1BD4-72AB-BDC4-A3A71AC229B7}"/>
                </a:ext>
              </a:extLst>
            </p:cNvPr>
            <p:cNvSpPr/>
            <p:nvPr/>
          </p:nvSpPr>
          <p:spPr>
            <a:xfrm>
              <a:off x="8803757" y="2475614"/>
              <a:ext cx="1355651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IMU 2 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CB51344-BFD7-D850-9863-660B25974EF2}"/>
                </a:ext>
              </a:extLst>
            </p:cNvPr>
            <p:cNvSpPr/>
            <p:nvPr/>
          </p:nvSpPr>
          <p:spPr>
            <a:xfrm>
              <a:off x="1031359" y="753223"/>
              <a:ext cx="1663994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1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EC35897F-EFB3-B13E-202D-FC143AC75751}"/>
                </a:ext>
              </a:extLst>
            </p:cNvPr>
            <p:cNvSpPr/>
            <p:nvPr/>
          </p:nvSpPr>
          <p:spPr>
            <a:xfrm>
              <a:off x="1031359" y="1297170"/>
              <a:ext cx="1663994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2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7A02B32A-148F-DD67-4A2F-0C642827F223}"/>
                </a:ext>
              </a:extLst>
            </p:cNvPr>
            <p:cNvSpPr/>
            <p:nvPr/>
          </p:nvSpPr>
          <p:spPr>
            <a:xfrm>
              <a:off x="1031358" y="1867696"/>
              <a:ext cx="1663993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FLEX SENSOR 3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502A6643-52F7-6A46-584F-BB0C84F49F1C}"/>
                </a:ext>
              </a:extLst>
            </p:cNvPr>
            <p:cNvSpPr/>
            <p:nvPr/>
          </p:nvSpPr>
          <p:spPr>
            <a:xfrm>
              <a:off x="7886700" y="4938827"/>
              <a:ext cx="1663993" cy="425303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Node MCU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D75510B-C734-2809-76F8-0152C78CDD3D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>
              <a:off x="2695353" y="965875"/>
              <a:ext cx="3216349" cy="4421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D58CEC2-5A71-1E69-6C7F-CB8846A0F0E5}"/>
                </a:ext>
              </a:extLst>
            </p:cNvPr>
            <p:cNvCxnSpPr>
              <a:cxnSpLocks/>
            </p:cNvCxnSpPr>
            <p:nvPr/>
          </p:nvCxnSpPr>
          <p:spPr>
            <a:xfrm>
              <a:off x="2695351" y="1501002"/>
              <a:ext cx="2222207" cy="177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305E450-DBE6-269E-04BD-EF0D737D2352}"/>
                </a:ext>
              </a:extLst>
            </p:cNvPr>
            <p:cNvCxnSpPr>
              <a:cxnSpLocks/>
            </p:cNvCxnSpPr>
            <p:nvPr/>
          </p:nvCxnSpPr>
          <p:spPr>
            <a:xfrm>
              <a:off x="2695351" y="2090070"/>
              <a:ext cx="1690579" cy="3449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2CC4857-9F61-F1B2-6EF2-D77982346B0E}"/>
                </a:ext>
              </a:extLst>
            </p:cNvPr>
            <p:cNvCxnSpPr>
              <a:cxnSpLocks/>
              <a:stCxn id="8" idx="1"/>
            </p:cNvCxnSpPr>
            <p:nvPr/>
          </p:nvCxnSpPr>
          <p:spPr>
            <a:xfrm flipH="1">
              <a:off x="7155712" y="1706522"/>
              <a:ext cx="1635641" cy="1595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F3F6EDA-8989-AE56-68EC-5D872BBEB2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51135" y="2672314"/>
              <a:ext cx="1052622" cy="6503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FF533D1-DC13-D5D4-1145-FCFCB3FBA1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27112" y="5124893"/>
              <a:ext cx="959588" cy="106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16888D5-7F16-C6E6-7350-FD90F6755D6B}"/>
              </a:ext>
            </a:extLst>
          </p:cNvPr>
          <p:cNvSpPr txBox="1"/>
          <p:nvPr/>
        </p:nvSpPr>
        <p:spPr>
          <a:xfrm>
            <a:off x="16655" y="1332256"/>
            <a:ext cx="51108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br>
              <a:rPr lang="en-US" sz="2400" b="1" i="0" dirty="0">
                <a:solidFill>
                  <a:srgbClr val="ECECEC"/>
                </a:solidFill>
                <a:effectLst/>
                <a:latin typeface="Söhne"/>
              </a:rPr>
            </a:br>
            <a:endParaRPr lang="en-US" sz="2400" b="0" i="0" dirty="0">
              <a:effectLst/>
              <a:latin typeface="Söhn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136A66-0141-D7E3-BFB6-E04255A23A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00" y="602349"/>
            <a:ext cx="5939357" cy="368019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4AC719-BC0A-EE85-6956-7B6D3BA0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D6DB8-0B63-41E9-BD11-C9E30650EC73}" type="datetime1">
              <a:rPr lang="en-US" smtClean="0"/>
              <a:t>5/21/2024</a:t>
            </a:fld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1C2C959-BCFB-C3D3-8C04-1C5C62A94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7</a:t>
            </a:fld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B32619E-A8A4-D2D8-073A-45F3A33138ED}"/>
              </a:ext>
            </a:extLst>
          </p:cNvPr>
          <p:cNvSpPr/>
          <p:nvPr/>
        </p:nvSpPr>
        <p:spPr>
          <a:xfrm>
            <a:off x="93921" y="4357202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Two MPU6050 IMU sensors for capturing motion data of the index and thumb fingers.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Three flex sensors for detecting the movement of the remaining fingers.</a:t>
            </a: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F7062BD-2736-A624-89E8-5C98D575D639}"/>
              </a:ext>
            </a:extLst>
          </p:cNvPr>
          <p:cNvSpPr/>
          <p:nvPr/>
        </p:nvSpPr>
        <p:spPr>
          <a:xfrm>
            <a:off x="4030839" y="4357202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Circuit Diagram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MPU6050 IMU sensors are connected to the index and thumb fingers.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Flex sensors are connected to the remaining fingers.</a:t>
            </a: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42ABA5A-ADAE-28BB-57B9-AADA7320DBFF}"/>
              </a:ext>
            </a:extLst>
          </p:cNvPr>
          <p:cNvSpPr/>
          <p:nvPr/>
        </p:nvSpPr>
        <p:spPr>
          <a:xfrm>
            <a:off x="7967757" y="4357202"/>
            <a:ext cx="3664689" cy="192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Connections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MPU6050 IMU sensors are interfaced with the microcontroller using I2C communication protocol.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Flex sensors are connected to analog input pins of the microcontroller.</a:t>
            </a:r>
          </a:p>
        </p:txBody>
      </p:sp>
    </p:spTree>
    <p:extLst>
      <p:ext uri="{BB962C8B-B14F-4D97-AF65-F5344CB8AC3E}">
        <p14:creationId xmlns:p14="http://schemas.microsoft.com/office/powerpoint/2010/main" val="829161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2D2129-6D39-956E-BBF7-E761D33EF3F5}"/>
              </a:ext>
            </a:extLst>
          </p:cNvPr>
          <p:cNvSpPr txBox="1"/>
          <p:nvPr/>
        </p:nvSpPr>
        <p:spPr>
          <a:xfrm>
            <a:off x="1111988" y="103028"/>
            <a:ext cx="99680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HARDWARE PART : DATA FROM HARDWARE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D24190-51CB-A732-7C08-EA1BF79B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3CF0F-C428-40B4-AF0C-EC192993BF07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A3D38D-E47F-B1DC-ECF1-DD2278852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8</a:t>
            </a:fld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818F672-5742-64EA-C010-8BCE7A4A1C6C}"/>
              </a:ext>
            </a:extLst>
          </p:cNvPr>
          <p:cNvSpPr/>
          <p:nvPr/>
        </p:nvSpPr>
        <p:spPr>
          <a:xfrm>
            <a:off x="894908" y="1323842"/>
            <a:ext cx="3978348" cy="1735254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Flex Sensors: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Finger 1 (Index Finger): Flex Sensor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Finger 2 (Thumb): Flex Sensor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Finger 3 (Middle Finger): Flex Sensor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Finger 4 (Ring Finger): Flex Sensor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Finger 5 (Little Finger): Flex Sensor 5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7E1AEC3-12EF-D655-ED33-622BF346107D}"/>
              </a:ext>
            </a:extLst>
          </p:cNvPr>
          <p:cNvSpPr/>
          <p:nvPr/>
        </p:nvSpPr>
        <p:spPr>
          <a:xfrm>
            <a:off x="838200" y="3280233"/>
            <a:ext cx="4035056" cy="237852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MPU6050 Sensors: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Hand Orientation (First Sensor):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Pitch1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Roll1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Yaw1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Hand Orientation (Second Sensor):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Pitch2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Roll2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Yaw2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D0007E7-3B5D-26FD-2744-A76F1D0A12BB}"/>
              </a:ext>
            </a:extLst>
          </p:cNvPr>
          <p:cNvSpPr/>
          <p:nvPr/>
        </p:nvSpPr>
        <p:spPr>
          <a:xfrm>
            <a:off x="5114261" y="1323842"/>
            <a:ext cx="2987751" cy="1735254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Acceleration (First Sensor):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a1x: X-axis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a1y: Y-axis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a1z: Z-axis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DEA78B1-8B66-EC74-2F24-B4A3B7BD81B5}"/>
              </a:ext>
            </a:extLst>
          </p:cNvPr>
          <p:cNvSpPr/>
          <p:nvPr/>
        </p:nvSpPr>
        <p:spPr>
          <a:xfrm>
            <a:off x="5114261" y="3923502"/>
            <a:ext cx="2987751" cy="1735254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Angular Velocity (First Sensor - Gyroscope Data):</a:t>
            </a:r>
          </a:p>
          <a:p>
            <a:r>
              <a:rPr lang="en-US" dirty="0">
                <a:solidFill>
                  <a:schemeClr val="tx1"/>
                </a:solidFill>
              </a:rPr>
              <a:t>g1x: X-axis</a:t>
            </a:r>
          </a:p>
          <a:p>
            <a:r>
              <a:rPr lang="en-US" dirty="0">
                <a:solidFill>
                  <a:schemeClr val="tx1"/>
                </a:solidFill>
              </a:rPr>
              <a:t>g1y: Y-axis</a:t>
            </a:r>
          </a:p>
          <a:p>
            <a:r>
              <a:rPr lang="en-US" dirty="0">
                <a:solidFill>
                  <a:schemeClr val="tx1"/>
                </a:solidFill>
              </a:rPr>
              <a:t>g1z: Z-axis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6716241-C2E8-FD25-320B-812813AB6F0D}"/>
              </a:ext>
            </a:extLst>
          </p:cNvPr>
          <p:cNvSpPr/>
          <p:nvPr/>
        </p:nvSpPr>
        <p:spPr>
          <a:xfrm>
            <a:off x="8217196" y="3923502"/>
            <a:ext cx="2987751" cy="1735254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Acceleration (Second Sensor):</a:t>
            </a:r>
          </a:p>
          <a:p>
            <a:r>
              <a:rPr lang="en-US" dirty="0">
                <a:solidFill>
                  <a:schemeClr val="tx1"/>
                </a:solidFill>
              </a:rPr>
              <a:t>a2x: X-axis</a:t>
            </a:r>
          </a:p>
          <a:p>
            <a:r>
              <a:rPr lang="en-US" dirty="0">
                <a:solidFill>
                  <a:schemeClr val="tx1"/>
                </a:solidFill>
              </a:rPr>
              <a:t>a2y: Y-axis</a:t>
            </a:r>
          </a:p>
          <a:p>
            <a:r>
              <a:rPr lang="en-US" dirty="0">
                <a:solidFill>
                  <a:schemeClr val="tx1"/>
                </a:solidFill>
              </a:rPr>
              <a:t>a2z: Z-axis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0824F49-3428-11EA-7D4D-FF7EC36455CB}"/>
              </a:ext>
            </a:extLst>
          </p:cNvPr>
          <p:cNvSpPr/>
          <p:nvPr/>
        </p:nvSpPr>
        <p:spPr>
          <a:xfrm>
            <a:off x="8217196" y="1323842"/>
            <a:ext cx="2987751" cy="1735254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Angular Velocity (Second Sensor - Gyroscope Data):</a:t>
            </a:r>
          </a:p>
          <a:p>
            <a:r>
              <a:rPr lang="en-US" dirty="0">
                <a:solidFill>
                  <a:schemeClr val="tx1"/>
                </a:solidFill>
              </a:rPr>
              <a:t>g2x: X-axis</a:t>
            </a:r>
          </a:p>
          <a:p>
            <a:r>
              <a:rPr lang="en-US" dirty="0">
                <a:solidFill>
                  <a:schemeClr val="tx1"/>
                </a:solidFill>
              </a:rPr>
              <a:t>g2y: Y-axis</a:t>
            </a:r>
          </a:p>
          <a:p>
            <a:r>
              <a:rPr lang="en-US" dirty="0">
                <a:solidFill>
                  <a:schemeClr val="tx1"/>
                </a:solidFill>
              </a:rPr>
              <a:t>g2z: Z-axis</a:t>
            </a:r>
            <a:endParaRPr 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887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8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2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6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 animBg="1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2D2129-6D39-956E-BBF7-E761D33EF3F5}"/>
              </a:ext>
            </a:extLst>
          </p:cNvPr>
          <p:cNvSpPr txBox="1"/>
          <p:nvPr/>
        </p:nvSpPr>
        <p:spPr>
          <a:xfrm>
            <a:off x="1111988" y="103028"/>
            <a:ext cx="99680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HARDWARE PART : DATA COLLECTION PROCESS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D24190-51CB-A732-7C08-EA1BF79B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3CF0F-C428-40B4-AF0C-EC192993BF07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A3D38D-E47F-B1DC-ECF1-DD2278852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C840-1817-4E7C-903D-8B5913E61717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09A533-3C1E-6E2E-104A-A0A4253166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2645" y="664210"/>
            <a:ext cx="2912420" cy="55788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3197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1775</Words>
  <Application>Microsoft Office PowerPoint</Application>
  <PresentationFormat>Widescreen</PresentationFormat>
  <Paragraphs>541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Franklin Gothic</vt:lpstr>
      <vt:lpstr>Söhne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manoj RD</dc:creator>
  <cp:lastModifiedBy>manoj RD</cp:lastModifiedBy>
  <cp:revision>2</cp:revision>
  <dcterms:created xsi:type="dcterms:W3CDTF">2024-03-28T07:59:05Z</dcterms:created>
  <dcterms:modified xsi:type="dcterms:W3CDTF">2024-05-21T16:04:24Z</dcterms:modified>
</cp:coreProperties>
</file>

<file path=docProps/thumbnail.jpeg>
</file>